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87"/>
          <p:cNvSpPr/>
          <p:nvPr/>
        </p:nvSpPr>
        <p:spPr>
          <a:xfrm>
            <a:off x="406400" y="254000"/>
            <a:ext cx="9144000" cy="431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28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1.1 竞品分析 Competitor Analysis</a:t>
            </a:r>
            <a:endParaRPr lang="zh-CN" sz="28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89" name="表格 88"/>
          <p:cNvGraphicFramePr/>
          <p:nvPr/>
        </p:nvGraphicFramePr>
        <p:xfrm>
          <a:off x="406400" y="838200"/>
          <a:ext cx="113792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840"/>
                <a:gridCol w="2275840"/>
                <a:gridCol w="2275840"/>
                <a:gridCol w="2275840"/>
                <a:gridCol w="2275840"/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9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产品</a:t>
                      </a:r>
                      <a:endParaRPr lang="en-US" sz="9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CCE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定位与模式</a:t>
                      </a:r>
                      <a:endParaRPr lang="en-US" sz="9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CCE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多品牌方式</a:t>
                      </a:r>
                      <a:endParaRPr lang="en-US" sz="9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CCE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规模实证</a:t>
                      </a:r>
                      <a:endParaRPr lang="en-US" sz="9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CCE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关键短板（→ 我方机会）</a:t>
                      </a:r>
                      <a:endParaRPr lang="en-US" sz="9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CCE8E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8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仙工 M4 v6.13.4（直接对标）</a:t>
                      </a:r>
                      <a:endParaRPr lang="en-US" sz="8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E6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第三代智能调度：低代码实体引擎＋猎鹰任务＋WMS 一体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E6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SRC 控制器体系＋部分第三方车型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E6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宣称 1000+ 项目；单车型 300+ 台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E6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实测无双机热备、无 MFA；脚本层工业协议仅 Modbus+S7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  <a:solidFill>
                      <a:srgbClr val="E6F2F0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8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海康 RCS-2000 V4.0</a:t>
                      </a:r>
                      <a:endParaRPr lang="en-US" sz="8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自有机器人生态整体方案（RCS＋iWMS）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第三方走“客制化车型/套壳”（挂海康控制器）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单场地 2000+ 台；300+ 车型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生态封闭，跨品牌诚意有限；定制走厂商体系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8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极智嘉 Geek+</a:t>
                      </a:r>
                      <a:endParaRPr lang="en-US" sz="8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仓储 AMR 解决方案商（货架到人/货箱到人）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自有车队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全球仓储 AMR 市占率第一（连续六年）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方案商模式；制造业线边物流非主战场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8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快仓 Quicktron RCS</a:t>
                      </a:r>
                      <a:endParaRPr lang="en-US" sz="8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仓储场景机器人控制系统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自有车队为主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大规模仓储项目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场景聚焦仓储，开放性同极智嘉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800" b="1">
                          <a:solidFill>
                            <a:srgbClr val="1923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MiR Fleet 等（国际）</a:t>
                      </a:r>
                      <a:endParaRPr lang="en-US" sz="800" b="1">
                        <a:solidFill>
                          <a:srgbClr val="19233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随自家 AMR 硬件交付的单品牌车队管理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基本只管自家车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工业品牌全球渠道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solidFill>
                            <a:srgbClr val="3333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本地化响应慢；本土工业协议与中文支持弱；定制贵</a:t>
                      </a:r>
                      <a:endParaRPr lang="en-US" sz="800">
                        <a:solidFill>
                          <a:srgbClr val="3333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0800" marR="50800" marT="25400" marB="25400">
                    <a:lnL w="6350">
                      <a:solidFill>
                        <a:srgbClr val="CCD3D6"/>
                      </a:solidFill>
                    </a:lnL>
                    <a:lnR w="6350">
                      <a:solidFill>
                        <a:srgbClr val="CCD3D6"/>
                      </a:solidFill>
                    </a:lnR>
                    <a:lnT w="6350">
                      <a:solidFill>
                        <a:srgbClr val="CCD3D6"/>
                      </a:solidFill>
                    </a:lnT>
                    <a:lnB w="6350">
                      <a:solidFill>
                        <a:srgbClr val="CCD3D6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0" name="矩形 89"/>
          <p:cNvSpPr/>
          <p:nvPr/>
        </p:nvSpPr>
        <p:spPr>
          <a:xfrm>
            <a:off x="406400" y="4191000"/>
            <a:ext cx="11379200" cy="1905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2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直接对标 M4（v6.13.4 实测）：五项结构性超越</a:t>
            </a:r>
            <a:endParaRPr lang="zh-CN" sz="12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圆角矩形 90"/>
          <p:cNvSpPr/>
          <p:nvPr/>
        </p:nvSpPr>
        <p:spPr>
          <a:xfrm>
            <a:off x="406400" y="4445000"/>
            <a:ext cx="2159000" cy="1219200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12700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92" name="矩形 91"/>
          <p:cNvSpPr/>
          <p:nvPr/>
        </p:nvSpPr>
        <p:spPr>
          <a:xfrm>
            <a:off x="431800" y="4445000"/>
            <a:ext cx="2108200" cy="381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93" name="圆角矩形 92"/>
          <p:cNvSpPr/>
          <p:nvPr/>
        </p:nvSpPr>
        <p:spPr>
          <a:xfrm>
            <a:off x="2711450" y="4445000"/>
            <a:ext cx="2159000" cy="1219200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12700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94" name="矩形 93"/>
          <p:cNvSpPr/>
          <p:nvPr/>
        </p:nvSpPr>
        <p:spPr>
          <a:xfrm>
            <a:off x="2736850" y="4445000"/>
            <a:ext cx="2108200" cy="381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95" name="圆角矩形 94"/>
          <p:cNvSpPr/>
          <p:nvPr/>
        </p:nvSpPr>
        <p:spPr>
          <a:xfrm>
            <a:off x="5016500" y="4445000"/>
            <a:ext cx="2159000" cy="1219200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12700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96" name="矩形 95"/>
          <p:cNvSpPr/>
          <p:nvPr/>
        </p:nvSpPr>
        <p:spPr>
          <a:xfrm>
            <a:off x="5041900" y="4445000"/>
            <a:ext cx="2108200" cy="381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97" name="圆角矩形 96"/>
          <p:cNvSpPr/>
          <p:nvPr/>
        </p:nvSpPr>
        <p:spPr>
          <a:xfrm>
            <a:off x="7321550" y="4445000"/>
            <a:ext cx="2159000" cy="1219200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12700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98" name="矩形 97"/>
          <p:cNvSpPr/>
          <p:nvPr/>
        </p:nvSpPr>
        <p:spPr>
          <a:xfrm>
            <a:off x="7346950" y="4445000"/>
            <a:ext cx="2108200" cy="381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99" name="圆角矩形 98"/>
          <p:cNvSpPr/>
          <p:nvPr/>
        </p:nvSpPr>
        <p:spPr>
          <a:xfrm>
            <a:off x="9626600" y="4445000"/>
            <a:ext cx="2159000" cy="1219200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12700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100" name="矩形 99"/>
          <p:cNvSpPr/>
          <p:nvPr/>
        </p:nvSpPr>
        <p:spPr>
          <a:xfrm>
            <a:off x="9652000" y="4445000"/>
            <a:ext cx="2108200" cy="381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101" name="矩形 100"/>
          <p:cNvSpPr/>
          <p:nvPr/>
        </p:nvSpPr>
        <p:spPr>
          <a:xfrm>
            <a:off x="508000" y="45339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双机热备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08000" y="4724400"/>
            <a:ext cx="19558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整节点接管 RTO≤30s，Fencing 防脑裂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08000" y="54483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M4 实测：无</a:t>
            </a:r>
            <a:endParaRPr lang="zh-CN" sz="8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813050" y="45339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车规级安全合规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2813050" y="4724400"/>
            <a:ext cx="19558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Annex07b 93 条 · 管理员 2FA · 审计防篡改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2813050" y="54483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M4 实测：无 MFA</a:t>
            </a:r>
            <a:endParaRPr lang="zh-CN" sz="8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118100" y="45339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工业协议 8 vs 2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5118100" y="4724400"/>
            <a:ext cx="19558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S7/Modbus/OPC UA/Fins/Melsec/MQTT/Websocket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5118100" y="54483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M4 仅 Modbus+S7</a:t>
            </a:r>
            <a:endParaRPr lang="zh-CN" sz="8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7423150" y="45339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独立在线脚本域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7423150" y="4724400"/>
            <a:ext cx="19558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Python IDE · 热加载 · 实体×脚本联动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423150" y="54483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M4 无对应模块（独有）</a:t>
            </a:r>
            <a:endParaRPr lang="zh-CN" sz="8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9728200" y="45339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IP 自主＋商用齐套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9728200" y="4724400"/>
            <a:ext cx="19558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软授权 · 项目包复制 · 7 证齐套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9728200" y="5448300"/>
            <a:ext cx="19558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可合法对外销售</a:t>
            </a:r>
            <a:endParaRPr lang="zh-CN" sz="8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406400" y="5816600"/>
            <a:ext cx="11379200" cy="1397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8C8C8C"/>
                </a:solidFill>
                <a:latin typeface="微软雅黑" panose="020B0503020204020204" charset="-122"/>
                <a:ea typeface="微软雅黑" panose="020B0503020204020204" charset="-122"/>
              </a:rPr>
              <a:t>口径：M4＝官网＋项目实测文档族（139 功能点 / 约 2592 条元素级批注）；海康、极智嘉等其余竞品取公开资料（2026-10-14 检索）</a:t>
            </a:r>
            <a:endParaRPr lang="zh-CN" sz="800">
              <a:solidFill>
                <a:srgbClr val="8C8C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10706100" y="6553200"/>
            <a:ext cx="723900" cy="127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The Group TEXT" panose="00000500000000000000"/>
                <a:ea typeface="The Group TEXT" panose="00000500000000000000"/>
              </a:rPr>
              <a:t>2026/10/14</a:t>
            </a:r>
            <a:endParaRPr lang="zh-CN" sz="800">
              <a:solidFill>
                <a:srgbClr val="535353"/>
              </a:solidFill>
              <a:latin typeface="The Group TEXT" panose="00000500000000000000"/>
              <a:ea typeface="The Group TEXT" panose="00000500000000000000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1430000" y="6553200"/>
            <a:ext cx="355600" cy="127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The Group TEXT" panose="00000500000000000000"/>
                <a:ea typeface="The Group TEXT" panose="00000500000000000000"/>
              </a:rPr>
              <a:t>2</a:t>
            </a:r>
            <a:endParaRPr lang="zh-CN" sz="800">
              <a:solidFill>
                <a:srgbClr val="535353"/>
              </a:solidFill>
              <a:latin typeface="The Group TEXT" panose="00000500000000000000"/>
              <a:ea typeface="The Group TEXT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矩形 273"/>
          <p:cNvSpPr/>
          <p:nvPr/>
        </p:nvSpPr>
        <p:spPr>
          <a:xfrm>
            <a:off x="406400" y="254000"/>
            <a:ext cx="9144000" cy="431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28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1.2 市场定位 Market Positioning</a:t>
            </a:r>
            <a:endParaRPr lang="zh-CN" sz="28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5" name="矩形 274"/>
          <p:cNvSpPr/>
          <p:nvPr/>
        </p:nvSpPr>
        <p:spPr>
          <a:xfrm>
            <a:off x="406400" y="787400"/>
            <a:ext cx="11379200" cy="533400"/>
          </a:xfrm>
          <a:prstGeom prst="rect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276" name="矩形 275"/>
          <p:cNvSpPr/>
          <p:nvPr/>
        </p:nvSpPr>
        <p:spPr>
          <a:xfrm>
            <a:off x="558800" y="850900"/>
            <a:ext cx="11074400" cy="203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多品牌开放 · 低代码可配置 · 车规级安全合规 · 可商业化复用 —— AMR 智能调度平台（二期）</a:t>
            </a:r>
            <a:endParaRPr lang="zh-CN"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7" name="矩形 276"/>
          <p:cNvSpPr/>
          <p:nvPr/>
        </p:nvSpPr>
        <p:spPr>
          <a:xfrm>
            <a:off x="558800" y="1092200"/>
            <a:ext cx="110744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CCD3D6"/>
                </a:solidFill>
                <a:latin typeface="微软雅黑" panose="020B0503020204020204" charset="-122"/>
                <a:ea typeface="微软雅黑" panose="020B0503020204020204" charset="-122"/>
              </a:rPr>
              <a:t>面向汽车及高端制造 ｜ 对公司：完全自主知识产权、可对外销售 ｜ 对客户：不被任何机器人品牌锁定的调度中枢</a:t>
            </a:r>
            <a:endParaRPr lang="zh-CN" sz="900">
              <a:solidFill>
                <a:srgbClr val="CCD3D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8" name="矩形 277"/>
          <p:cNvSpPr/>
          <p:nvPr/>
        </p:nvSpPr>
        <p:spPr>
          <a:xfrm>
            <a:off x="406400" y="1473200"/>
            <a:ext cx="2717800" cy="1016000"/>
          </a:xfrm>
          <a:prstGeom prst="rect">
            <a:avLst/>
          </a:prstGeom>
          <a:solidFill>
            <a:srgbClr val="EFF5F4"/>
          </a:solidFill>
          <a:ln w="9525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279" name="矩形 278"/>
          <p:cNvSpPr/>
          <p:nvPr/>
        </p:nvSpPr>
        <p:spPr>
          <a:xfrm>
            <a:off x="3289300" y="1473200"/>
            <a:ext cx="2717800" cy="1016000"/>
          </a:xfrm>
          <a:prstGeom prst="rect">
            <a:avLst/>
          </a:prstGeom>
          <a:solidFill>
            <a:srgbClr val="EFF5F4"/>
          </a:solidFill>
          <a:ln w="9525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280" name="矩形 279"/>
          <p:cNvSpPr/>
          <p:nvPr/>
        </p:nvSpPr>
        <p:spPr>
          <a:xfrm>
            <a:off x="6184900" y="1473200"/>
            <a:ext cx="2717800" cy="1016000"/>
          </a:xfrm>
          <a:prstGeom prst="rect">
            <a:avLst/>
          </a:prstGeom>
          <a:solidFill>
            <a:srgbClr val="EFF5F4"/>
          </a:solidFill>
          <a:ln w="9525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281" name="矩形 280"/>
          <p:cNvSpPr/>
          <p:nvPr/>
        </p:nvSpPr>
        <p:spPr>
          <a:xfrm>
            <a:off x="9067800" y="1473200"/>
            <a:ext cx="2717800" cy="1016000"/>
          </a:xfrm>
          <a:prstGeom prst="rect">
            <a:avLst/>
          </a:prstGeom>
          <a:solidFill>
            <a:srgbClr val="EFF5F4"/>
          </a:solidFill>
          <a:ln w="9525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282" name="矩形 281"/>
          <p:cNvSpPr/>
          <p:nvPr/>
        </p:nvSpPr>
        <p:spPr>
          <a:xfrm>
            <a:off x="533400" y="1549400"/>
            <a:ext cx="24638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中国移动机器人市场（2024）</a:t>
            </a:r>
            <a:endParaRPr lang="zh-CN" sz="9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533400" y="1727200"/>
            <a:ext cx="24638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5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196.65 亿元</a:t>
            </a:r>
            <a:endParaRPr lang="zh-CN" sz="15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4" name="矩形 283"/>
          <p:cNvSpPr/>
          <p:nvPr/>
        </p:nvSpPr>
        <p:spPr>
          <a:xfrm>
            <a:off x="533400" y="2082800"/>
            <a:ext cx="2463800" cy="330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产量 15.83 万台 · 需求 15.00 万台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3416300" y="1549400"/>
            <a:ext cx="24638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中国 AMR 市场（2025E）</a:t>
            </a:r>
            <a:endParaRPr lang="zh-CN" sz="9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3416300" y="1727200"/>
            <a:ext cx="24638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5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≈42 亿美元</a:t>
            </a:r>
            <a:endParaRPr lang="zh-CN" sz="15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3416300" y="2082800"/>
            <a:ext cx="2463800" cy="330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CAGR ≈28%（恒州博智口径）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6311900" y="1549400"/>
            <a:ext cx="24638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全球 AMR 市场（2025E）</a:t>
            </a:r>
            <a:endParaRPr lang="zh-CN" sz="9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9" name="矩形 288"/>
          <p:cNvSpPr/>
          <p:nvPr/>
        </p:nvSpPr>
        <p:spPr>
          <a:xfrm>
            <a:off x="6311900" y="1727200"/>
            <a:ext cx="24638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5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93–98 亿美元</a:t>
            </a:r>
            <a:endParaRPr lang="zh-CN" sz="15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0" name="矩形 289"/>
          <p:cNvSpPr/>
          <p:nvPr/>
        </p:nvSpPr>
        <p:spPr>
          <a:xfrm>
            <a:off x="6311900" y="2082800"/>
            <a:ext cx="2463800" cy="330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2035 年有望达 909 亿美元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9194800" y="1549400"/>
            <a:ext cx="24638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竞争格局（2022）</a:t>
            </a:r>
            <a:endParaRPr lang="zh-CN" sz="9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2" name="矩形 291"/>
          <p:cNvSpPr/>
          <p:nvPr/>
        </p:nvSpPr>
        <p:spPr>
          <a:xfrm>
            <a:off x="9194800" y="1727200"/>
            <a:ext cx="24638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5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42 家过亿</a:t>
            </a:r>
            <a:endParaRPr lang="zh-CN" sz="15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3" name="矩形 292"/>
          <p:cNvSpPr/>
          <p:nvPr/>
        </p:nvSpPr>
        <p:spPr>
          <a:xfrm>
            <a:off x="9194800" y="2082800"/>
            <a:ext cx="2463800" cy="330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其中 4 家进入“10 亿元俱乐部”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4" name="矩形 293"/>
          <p:cNvSpPr/>
          <p:nvPr/>
        </p:nvSpPr>
        <p:spPr>
          <a:xfrm>
            <a:off x="406400" y="2692400"/>
            <a:ext cx="42672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2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竞争格局：三层结构</a:t>
            </a:r>
            <a:endParaRPr lang="zh-CN" sz="12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5" name="矩形 294"/>
          <p:cNvSpPr/>
          <p:nvPr/>
        </p:nvSpPr>
        <p:spPr>
          <a:xfrm>
            <a:off x="406400" y="2946400"/>
            <a:ext cx="4267200" cy="8890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296" name="矩形 295"/>
          <p:cNvSpPr/>
          <p:nvPr/>
        </p:nvSpPr>
        <p:spPr>
          <a:xfrm>
            <a:off x="406400" y="3886200"/>
            <a:ext cx="4267200" cy="8890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297" name="矩形 296"/>
          <p:cNvSpPr/>
          <p:nvPr/>
        </p:nvSpPr>
        <p:spPr>
          <a:xfrm>
            <a:off x="406400" y="4826000"/>
            <a:ext cx="4267200" cy="8890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298" name="矩形 297"/>
          <p:cNvSpPr/>
          <p:nvPr/>
        </p:nvSpPr>
        <p:spPr>
          <a:xfrm>
            <a:off x="508000" y="3048000"/>
            <a:ext cx="50800" cy="685800"/>
          </a:xfrm>
          <a:prstGeom prst="rect">
            <a:avLst/>
          </a:prstGeom>
          <a:solidFill>
            <a:srgbClr val="4C6870"/>
          </a:solidFill>
          <a:ln>
            <a:noFill/>
          </a:ln>
        </p:spPr>
        <p:txBody>
          <a:bodyPr/>
          <a:p/>
        </p:txBody>
      </p:sp>
      <p:sp>
        <p:nvSpPr>
          <p:cNvPr id="299" name="矩形 298"/>
          <p:cNvSpPr/>
          <p:nvPr/>
        </p:nvSpPr>
        <p:spPr>
          <a:xfrm>
            <a:off x="508000" y="3987800"/>
            <a:ext cx="50800" cy="6858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00" name="矩形 299"/>
          <p:cNvSpPr/>
          <p:nvPr/>
        </p:nvSpPr>
        <p:spPr>
          <a:xfrm>
            <a:off x="508000" y="4927600"/>
            <a:ext cx="50800" cy="685800"/>
          </a:xfrm>
          <a:prstGeom prst="rect">
            <a:avLst/>
          </a:prstGeom>
          <a:solidFill>
            <a:srgbClr val="99D1CD"/>
          </a:solidFill>
          <a:ln>
            <a:noFill/>
          </a:ln>
        </p:spPr>
        <p:txBody>
          <a:bodyPr/>
          <a:p/>
        </p:txBody>
      </p:sp>
      <p:sp>
        <p:nvSpPr>
          <p:cNvPr id="301" name="矩形 300"/>
          <p:cNvSpPr/>
          <p:nvPr/>
        </p:nvSpPr>
        <p:spPr>
          <a:xfrm>
            <a:off x="660400" y="3035300"/>
            <a:ext cx="39116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封闭生态方案商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2" name="矩形 301"/>
          <p:cNvSpPr/>
          <p:nvPr/>
        </p:nvSpPr>
        <p:spPr>
          <a:xfrm>
            <a:off x="660400" y="3213100"/>
            <a:ext cx="39116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海康 RCS-2000+iWMS · 极智嘉 · 快仓</a:t>
            </a:r>
            <a:endParaRPr lang="zh-CN" sz="900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3" name="矩形 302"/>
          <p:cNvSpPr/>
          <p:nvPr/>
        </p:nvSpPr>
        <p:spPr>
          <a:xfrm>
            <a:off x="660400" y="3390900"/>
            <a:ext cx="3911600" cy="406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自有车身＋自有 RCS/WMS 交钥匙；第三方接入需“套壳”，定制走厂商排期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4" name="矩形 303"/>
          <p:cNvSpPr/>
          <p:nvPr/>
        </p:nvSpPr>
        <p:spPr>
          <a:xfrm>
            <a:off x="660400" y="3975100"/>
            <a:ext cx="39116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开放平台 / 控制器生态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5" name="矩形 304"/>
          <p:cNvSpPr/>
          <p:nvPr/>
        </p:nvSpPr>
        <p:spPr>
          <a:xfrm>
            <a:off x="660400" y="4152900"/>
            <a:ext cx="39116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仙工 SEER M4 / RDS（直接对标）</a:t>
            </a:r>
            <a:endParaRPr lang="zh-CN" sz="900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6" name="矩形 305"/>
          <p:cNvSpPr/>
          <p:nvPr/>
        </p:nvSpPr>
        <p:spPr>
          <a:xfrm>
            <a:off x="660400" y="4330700"/>
            <a:ext cx="3911600" cy="406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SRC 控制器＋开放调度、低代码＋Python 扩展；生态仍以 SRC 体系为圆心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" name="矩形 306"/>
          <p:cNvSpPr/>
          <p:nvPr/>
        </p:nvSpPr>
        <p:spPr>
          <a:xfrm>
            <a:off x="660400" y="4914900"/>
            <a:ext cx="39116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国际单品牌车队管理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8" name="矩形 307"/>
          <p:cNvSpPr/>
          <p:nvPr/>
        </p:nvSpPr>
        <p:spPr>
          <a:xfrm>
            <a:off x="660400" y="5092700"/>
            <a:ext cx="39116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MiR Fleet · Omron · KUKA/Swisslog · OTTO</a:t>
            </a:r>
            <a:endParaRPr lang="zh-CN" sz="900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9" name="矩形 308"/>
          <p:cNvSpPr/>
          <p:nvPr/>
        </p:nvSpPr>
        <p:spPr>
          <a:xfrm>
            <a:off x="660400" y="5270500"/>
            <a:ext cx="3911600" cy="406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随自家 AMR 硬件交付的 FMS；本地化慢、定制贵、本土工业协议支持弱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0" name="矩形 309"/>
          <p:cNvSpPr/>
          <p:nvPr/>
        </p:nvSpPr>
        <p:spPr>
          <a:xfrm>
            <a:off x="4927600" y="2692400"/>
            <a:ext cx="6858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2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市场定位矩阵：生态开放度 × 平台化（低代码）</a:t>
            </a:r>
            <a:endParaRPr lang="zh-CN" sz="12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1" name="矩形 310"/>
          <p:cNvSpPr/>
          <p:nvPr/>
        </p:nvSpPr>
        <p:spPr>
          <a:xfrm>
            <a:off x="4927600" y="2921000"/>
            <a:ext cx="11430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↑ 平台化/低代码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2" name="矩形 311"/>
          <p:cNvSpPr/>
          <p:nvPr/>
        </p:nvSpPr>
        <p:spPr>
          <a:xfrm>
            <a:off x="8534400" y="3124200"/>
            <a:ext cx="2997200" cy="1155700"/>
          </a:xfrm>
          <a:prstGeom prst="rect">
            <a:avLst/>
          </a:prstGeom>
          <a:solidFill>
            <a:srgbClr val="E6F2F0"/>
          </a:solidFill>
          <a:ln>
            <a:noFill/>
          </a:ln>
        </p:spPr>
        <p:txBody>
          <a:bodyPr/>
          <a:p/>
        </p:txBody>
      </p:sp>
      <p:sp>
        <p:nvSpPr>
          <p:cNvPr id="313" name="椭圆 312"/>
          <p:cNvSpPr/>
          <p:nvPr/>
        </p:nvSpPr>
        <p:spPr>
          <a:xfrm>
            <a:off x="10697972" y="3472180"/>
            <a:ext cx="228600" cy="228600"/>
          </a:xfrm>
          <a:prstGeom prst="ellipse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14" name="椭圆 313"/>
          <p:cNvSpPr/>
          <p:nvPr/>
        </p:nvSpPr>
        <p:spPr>
          <a:xfrm>
            <a:off x="9524492" y="3312668"/>
            <a:ext cx="177800" cy="177800"/>
          </a:xfrm>
          <a:prstGeom prst="ellipse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315" name="椭圆 314"/>
          <p:cNvSpPr/>
          <p:nvPr/>
        </p:nvSpPr>
        <p:spPr>
          <a:xfrm>
            <a:off x="8937752" y="4157472"/>
            <a:ext cx="152400" cy="152400"/>
          </a:xfrm>
          <a:prstGeom prst="ellipse">
            <a:avLst/>
          </a:prstGeom>
          <a:solidFill>
            <a:srgbClr val="809399"/>
          </a:solidFill>
          <a:ln>
            <a:noFill/>
          </a:ln>
        </p:spPr>
        <p:txBody>
          <a:bodyPr/>
          <a:p/>
        </p:txBody>
      </p:sp>
      <p:sp>
        <p:nvSpPr>
          <p:cNvPr id="316" name="椭圆 315"/>
          <p:cNvSpPr/>
          <p:nvPr/>
        </p:nvSpPr>
        <p:spPr>
          <a:xfrm>
            <a:off x="7618984" y="3972560"/>
            <a:ext cx="152400" cy="152400"/>
          </a:xfrm>
          <a:prstGeom prst="ellipse">
            <a:avLst/>
          </a:prstGeom>
          <a:solidFill>
            <a:srgbClr val="809399"/>
          </a:solidFill>
          <a:ln>
            <a:noFill/>
          </a:ln>
        </p:spPr>
        <p:txBody>
          <a:bodyPr/>
          <a:p/>
        </p:txBody>
      </p:sp>
      <p:sp>
        <p:nvSpPr>
          <p:cNvPr id="317" name="椭圆 316"/>
          <p:cNvSpPr/>
          <p:nvPr/>
        </p:nvSpPr>
        <p:spPr>
          <a:xfrm>
            <a:off x="7139432" y="4249928"/>
            <a:ext cx="152400" cy="152400"/>
          </a:xfrm>
          <a:prstGeom prst="ellipse">
            <a:avLst/>
          </a:prstGeom>
          <a:solidFill>
            <a:srgbClr val="809399"/>
          </a:solidFill>
          <a:ln>
            <a:noFill/>
          </a:ln>
        </p:spPr>
        <p:txBody>
          <a:bodyPr/>
          <a:p/>
        </p:txBody>
      </p:sp>
      <p:sp>
        <p:nvSpPr>
          <p:cNvPr id="318" name="椭圆 317"/>
          <p:cNvSpPr/>
          <p:nvPr/>
        </p:nvSpPr>
        <p:spPr>
          <a:xfrm>
            <a:off x="7259320" y="4481068"/>
            <a:ext cx="152400" cy="152400"/>
          </a:xfrm>
          <a:prstGeom prst="ellipse">
            <a:avLst/>
          </a:prstGeom>
          <a:solidFill>
            <a:srgbClr val="809399"/>
          </a:solidFill>
          <a:ln>
            <a:noFill/>
          </a:ln>
        </p:spPr>
        <p:txBody>
          <a:bodyPr/>
          <a:p/>
        </p:txBody>
      </p:sp>
      <p:sp>
        <p:nvSpPr>
          <p:cNvPr id="319" name="椭圆 318"/>
          <p:cNvSpPr/>
          <p:nvPr/>
        </p:nvSpPr>
        <p:spPr>
          <a:xfrm>
            <a:off x="10634472" y="3408680"/>
            <a:ext cx="355600" cy="355600"/>
          </a:xfrm>
          <a:prstGeom prst="ellipse">
            <a:avLst/>
          </a:prstGeom>
          <a:ln w="15875">
            <a:solidFill>
              <a:srgbClr val="008C82"/>
            </a:solidFill>
            <a:prstDash val="solid"/>
          </a:ln>
        </p:spPr>
        <p:txBody>
          <a:bodyPr/>
          <a:p/>
        </p:txBody>
      </p:sp>
      <p:sp>
        <p:nvSpPr>
          <p:cNvPr id="320" name="直接连接符 319"/>
          <p:cNvSpPr/>
          <p:nvPr/>
        </p:nvSpPr>
        <p:spPr>
          <a:xfrm>
            <a:off x="5537200" y="5435600"/>
            <a:ext cx="5994400" cy="0"/>
          </a:xfrm>
          <a:prstGeom prst="line">
            <a:avLst/>
          </a:prstGeom>
          <a:noFill/>
          <a:ln w="15240">
            <a:solidFill>
              <a:srgbClr val="4C6870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21" name="直接连接符 320"/>
          <p:cNvSpPr/>
          <p:nvPr/>
        </p:nvSpPr>
        <p:spPr>
          <a:xfrm flipV="1">
            <a:off x="5537200" y="3124200"/>
            <a:ext cx="0" cy="2311400"/>
          </a:xfrm>
          <a:prstGeom prst="line">
            <a:avLst/>
          </a:prstGeom>
          <a:noFill/>
          <a:ln w="15240">
            <a:solidFill>
              <a:srgbClr val="4C6870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22" name="直接连接符 321"/>
          <p:cNvSpPr/>
          <p:nvPr/>
        </p:nvSpPr>
        <p:spPr>
          <a:xfrm>
            <a:off x="8534400" y="3124200"/>
            <a:ext cx="0" cy="2311400"/>
          </a:xfrm>
          <a:prstGeom prst="line">
            <a:avLst/>
          </a:prstGeom>
          <a:noFill/>
          <a:ln w="9525">
            <a:solidFill>
              <a:srgbClr val="CCD3D6"/>
            </a:solidFill>
            <a:prstDash val="dot"/>
          </a:ln>
        </p:spPr>
        <p:txBody>
          <a:bodyPr/>
          <a:p/>
        </p:txBody>
      </p:sp>
      <p:sp>
        <p:nvSpPr>
          <p:cNvPr id="323" name="直接连接符 322"/>
          <p:cNvSpPr/>
          <p:nvPr/>
        </p:nvSpPr>
        <p:spPr>
          <a:xfrm>
            <a:off x="5537200" y="4279900"/>
            <a:ext cx="5994400" cy="0"/>
          </a:xfrm>
          <a:prstGeom prst="line">
            <a:avLst/>
          </a:prstGeom>
          <a:noFill/>
          <a:ln w="9525">
            <a:solidFill>
              <a:srgbClr val="CCD3D6"/>
            </a:solidFill>
            <a:prstDash val="dot"/>
          </a:ln>
        </p:spPr>
        <p:txBody>
          <a:bodyPr/>
          <a:p/>
        </p:txBody>
      </p:sp>
      <p:sp>
        <p:nvSpPr>
          <p:cNvPr id="324" name="矩形 323"/>
          <p:cNvSpPr/>
          <p:nvPr/>
        </p:nvSpPr>
        <p:spPr>
          <a:xfrm>
            <a:off x="9423400" y="3721100"/>
            <a:ext cx="13462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VWED 二期（目标）</a:t>
            </a:r>
            <a:endParaRPr lang="zh-CN" sz="900" b="1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5" name="矩形 324"/>
          <p:cNvSpPr/>
          <p:nvPr/>
        </p:nvSpPr>
        <p:spPr>
          <a:xfrm>
            <a:off x="8458200" y="3327400"/>
            <a:ext cx="9906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仙工 M4</a:t>
            </a:r>
            <a:endParaRPr lang="zh-CN" sz="800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6" name="矩形 325"/>
          <p:cNvSpPr/>
          <p:nvPr/>
        </p:nvSpPr>
        <p:spPr>
          <a:xfrm>
            <a:off x="8026400" y="4178300"/>
            <a:ext cx="8890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仙工 RDS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6781800" y="4000500"/>
            <a:ext cx="8128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海康 RCS-2000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8" name="矩形 327"/>
          <p:cNvSpPr/>
          <p:nvPr/>
        </p:nvSpPr>
        <p:spPr>
          <a:xfrm>
            <a:off x="6527800" y="4279900"/>
            <a:ext cx="5588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极智嘉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9" name="矩形 328"/>
          <p:cNvSpPr/>
          <p:nvPr/>
        </p:nvSpPr>
        <p:spPr>
          <a:xfrm>
            <a:off x="6654800" y="4508500"/>
            <a:ext cx="5588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MiR Fleet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0" name="矩形 329"/>
          <p:cNvSpPr/>
          <p:nvPr/>
        </p:nvSpPr>
        <p:spPr>
          <a:xfrm>
            <a:off x="7899400" y="5486400"/>
            <a:ext cx="15240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生态开放度 →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1" name="矩形 330"/>
          <p:cNvSpPr/>
          <p:nvPr/>
        </p:nvSpPr>
        <p:spPr>
          <a:xfrm>
            <a:off x="10033000" y="3175000"/>
            <a:ext cx="1397000" cy="1397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008C82"/>
                </a:solidFill>
                <a:latin typeface="微软雅黑" panose="020B0503020204020204" charset="-122"/>
                <a:ea typeface="微软雅黑" panose="020B0503020204020204" charset="-122"/>
              </a:rPr>
              <a:t>开放 × 平台化</a:t>
            </a:r>
            <a:endParaRPr lang="zh-CN" sz="800">
              <a:solidFill>
                <a:srgbClr val="008C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4927600" y="5664200"/>
            <a:ext cx="6858000" cy="1397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8C8C8C"/>
                </a:solidFill>
                <a:latin typeface="微软雅黑" panose="020B0503020204020204" charset="-122"/>
                <a:ea typeface="微软雅黑" panose="020B0503020204020204" charset="-122"/>
              </a:rPr>
              <a:t>分析性评分（1–10），公开资料＋项目实测综合评估；本平台为二期目标形态（终验 2026-11）；市场数据取区间呈现（机构口径差异）</a:t>
            </a:r>
            <a:endParaRPr lang="zh-CN" sz="800">
              <a:solidFill>
                <a:srgbClr val="8C8C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3" name="矩形 332"/>
          <p:cNvSpPr/>
          <p:nvPr/>
        </p:nvSpPr>
        <p:spPr>
          <a:xfrm>
            <a:off x="10706100" y="6553200"/>
            <a:ext cx="723900" cy="127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The Group TEXT" panose="00000500000000000000"/>
                <a:ea typeface="The Group TEXT" panose="00000500000000000000"/>
              </a:rPr>
              <a:t>2026/10/14</a:t>
            </a:r>
            <a:endParaRPr lang="zh-CN" sz="800">
              <a:solidFill>
                <a:srgbClr val="535353"/>
              </a:solidFill>
              <a:latin typeface="The Group TEXT" panose="00000500000000000000"/>
              <a:ea typeface="The Group TEXT" panose="00000500000000000000"/>
            </a:endParaRPr>
          </a:p>
        </p:txBody>
      </p:sp>
      <p:sp>
        <p:nvSpPr>
          <p:cNvPr id="334" name="矩形 333"/>
          <p:cNvSpPr/>
          <p:nvPr/>
        </p:nvSpPr>
        <p:spPr>
          <a:xfrm>
            <a:off x="11430000" y="6553200"/>
            <a:ext cx="355600" cy="127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The Group TEXT" panose="00000500000000000000"/>
                <a:ea typeface="The Group TEXT" panose="00000500000000000000"/>
              </a:rPr>
              <a:t>3</a:t>
            </a:r>
            <a:endParaRPr lang="zh-CN" sz="800">
              <a:solidFill>
                <a:srgbClr val="535353"/>
              </a:solidFill>
              <a:latin typeface="The Group TEXT" panose="00000500000000000000"/>
              <a:ea typeface="The Group TEXT" panose="00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矩形 343"/>
          <p:cNvSpPr/>
          <p:nvPr/>
        </p:nvSpPr>
        <p:spPr>
          <a:xfrm>
            <a:off x="406400" y="254000"/>
            <a:ext cx="9144000" cy="431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28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1.3 行业优劣势对比 Strengths vs. Weaknesses</a:t>
            </a:r>
            <a:endParaRPr lang="zh-CN" sz="28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5" name="矩形 344"/>
          <p:cNvSpPr/>
          <p:nvPr/>
        </p:nvSpPr>
        <p:spPr>
          <a:xfrm>
            <a:off x="406400" y="787400"/>
            <a:ext cx="3657600" cy="2794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46" name="矩形 345"/>
          <p:cNvSpPr/>
          <p:nvPr/>
        </p:nvSpPr>
        <p:spPr>
          <a:xfrm>
            <a:off x="4267200" y="787400"/>
            <a:ext cx="3657600" cy="279400"/>
          </a:xfrm>
          <a:prstGeom prst="rect">
            <a:avLst/>
          </a:prstGeom>
          <a:solidFill>
            <a:srgbClr val="4C6870"/>
          </a:solidFill>
          <a:ln>
            <a:noFill/>
          </a:ln>
        </p:spPr>
        <p:txBody>
          <a:bodyPr/>
          <a:p/>
        </p:txBody>
      </p:sp>
      <p:sp>
        <p:nvSpPr>
          <p:cNvPr id="347" name="矩形 346"/>
          <p:cNvSpPr/>
          <p:nvPr/>
        </p:nvSpPr>
        <p:spPr>
          <a:xfrm>
            <a:off x="8128000" y="787400"/>
            <a:ext cx="3657600" cy="279400"/>
          </a:xfrm>
          <a:prstGeom prst="rect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348" name="矩形 347"/>
          <p:cNvSpPr/>
          <p:nvPr/>
        </p:nvSpPr>
        <p:spPr>
          <a:xfrm>
            <a:off x="533400" y="825500"/>
            <a:ext cx="34036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优势 Strengths —— vs M4 实测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9" name="矩形 348"/>
          <p:cNvSpPr/>
          <p:nvPr/>
        </p:nvSpPr>
        <p:spPr>
          <a:xfrm>
            <a:off x="4394200" y="825500"/>
            <a:ext cx="34036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劣势 Weaknesses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0" name="矩形 349"/>
          <p:cNvSpPr/>
          <p:nvPr/>
        </p:nvSpPr>
        <p:spPr>
          <a:xfrm>
            <a:off x="8255000" y="825500"/>
            <a:ext cx="34036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对阵策略 Strategy —— 三类对手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1" name="矩形 350"/>
          <p:cNvSpPr/>
          <p:nvPr/>
        </p:nvSpPr>
        <p:spPr>
          <a:xfrm>
            <a:off x="406400" y="11684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52" name="矩形 351"/>
          <p:cNvSpPr/>
          <p:nvPr/>
        </p:nvSpPr>
        <p:spPr>
          <a:xfrm>
            <a:off x="482600" y="1270000"/>
            <a:ext cx="44450" cy="6350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53" name="矩形 352"/>
          <p:cNvSpPr/>
          <p:nvPr/>
        </p:nvSpPr>
        <p:spPr>
          <a:xfrm>
            <a:off x="406400" y="20828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54" name="矩形 353"/>
          <p:cNvSpPr/>
          <p:nvPr/>
        </p:nvSpPr>
        <p:spPr>
          <a:xfrm>
            <a:off x="482600" y="2184400"/>
            <a:ext cx="44450" cy="6350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55" name="矩形 354"/>
          <p:cNvSpPr/>
          <p:nvPr/>
        </p:nvSpPr>
        <p:spPr>
          <a:xfrm>
            <a:off x="406400" y="29972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56" name="矩形 355"/>
          <p:cNvSpPr/>
          <p:nvPr/>
        </p:nvSpPr>
        <p:spPr>
          <a:xfrm>
            <a:off x="482600" y="3098800"/>
            <a:ext cx="44450" cy="6350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57" name="矩形 356"/>
          <p:cNvSpPr/>
          <p:nvPr/>
        </p:nvSpPr>
        <p:spPr>
          <a:xfrm>
            <a:off x="406400" y="39116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58" name="矩形 357"/>
          <p:cNvSpPr/>
          <p:nvPr/>
        </p:nvSpPr>
        <p:spPr>
          <a:xfrm>
            <a:off x="482600" y="4013200"/>
            <a:ext cx="44450" cy="6350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59" name="矩形 358"/>
          <p:cNvSpPr/>
          <p:nvPr/>
        </p:nvSpPr>
        <p:spPr>
          <a:xfrm>
            <a:off x="406400" y="48260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60" name="矩形 359"/>
          <p:cNvSpPr/>
          <p:nvPr/>
        </p:nvSpPr>
        <p:spPr>
          <a:xfrm>
            <a:off x="482600" y="4927600"/>
            <a:ext cx="44450" cy="635000"/>
          </a:xfrm>
          <a:prstGeom prst="rect">
            <a:avLst/>
          </a:prstGeom>
          <a:solidFill>
            <a:srgbClr val="008C82"/>
          </a:solidFill>
          <a:ln>
            <a:noFill/>
          </a:ln>
        </p:spPr>
        <p:txBody>
          <a:bodyPr/>
          <a:p/>
        </p:txBody>
      </p:sp>
      <p:sp>
        <p:nvSpPr>
          <p:cNvPr id="361" name="矩形 360"/>
          <p:cNvSpPr/>
          <p:nvPr/>
        </p:nvSpPr>
        <p:spPr>
          <a:xfrm>
            <a:off x="4267200" y="11684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62" name="矩形 361"/>
          <p:cNvSpPr/>
          <p:nvPr/>
        </p:nvSpPr>
        <p:spPr>
          <a:xfrm>
            <a:off x="4343400" y="1270000"/>
            <a:ext cx="44450" cy="635000"/>
          </a:xfrm>
          <a:prstGeom prst="rect">
            <a:avLst/>
          </a:prstGeom>
          <a:solidFill>
            <a:srgbClr val="4C6870"/>
          </a:solidFill>
          <a:ln>
            <a:noFill/>
          </a:ln>
        </p:spPr>
        <p:txBody>
          <a:bodyPr/>
          <a:p/>
        </p:txBody>
      </p:sp>
      <p:sp>
        <p:nvSpPr>
          <p:cNvPr id="363" name="矩形 362"/>
          <p:cNvSpPr/>
          <p:nvPr/>
        </p:nvSpPr>
        <p:spPr>
          <a:xfrm>
            <a:off x="4267200" y="20828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64" name="矩形 363"/>
          <p:cNvSpPr/>
          <p:nvPr/>
        </p:nvSpPr>
        <p:spPr>
          <a:xfrm>
            <a:off x="4343400" y="2184400"/>
            <a:ext cx="44450" cy="635000"/>
          </a:xfrm>
          <a:prstGeom prst="rect">
            <a:avLst/>
          </a:prstGeom>
          <a:solidFill>
            <a:srgbClr val="4C6870"/>
          </a:solidFill>
          <a:ln>
            <a:noFill/>
          </a:ln>
        </p:spPr>
        <p:txBody>
          <a:bodyPr/>
          <a:p/>
        </p:txBody>
      </p:sp>
      <p:sp>
        <p:nvSpPr>
          <p:cNvPr id="365" name="矩形 364"/>
          <p:cNvSpPr/>
          <p:nvPr/>
        </p:nvSpPr>
        <p:spPr>
          <a:xfrm>
            <a:off x="4267200" y="29972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66" name="矩形 365"/>
          <p:cNvSpPr/>
          <p:nvPr/>
        </p:nvSpPr>
        <p:spPr>
          <a:xfrm>
            <a:off x="4343400" y="3098800"/>
            <a:ext cx="44450" cy="635000"/>
          </a:xfrm>
          <a:prstGeom prst="rect">
            <a:avLst/>
          </a:prstGeom>
          <a:solidFill>
            <a:srgbClr val="4C6870"/>
          </a:solidFill>
          <a:ln>
            <a:noFill/>
          </a:ln>
        </p:spPr>
        <p:txBody>
          <a:bodyPr/>
          <a:p/>
        </p:txBody>
      </p:sp>
      <p:sp>
        <p:nvSpPr>
          <p:cNvPr id="367" name="矩形 366"/>
          <p:cNvSpPr/>
          <p:nvPr/>
        </p:nvSpPr>
        <p:spPr>
          <a:xfrm>
            <a:off x="4267200" y="39116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68" name="矩形 367"/>
          <p:cNvSpPr/>
          <p:nvPr/>
        </p:nvSpPr>
        <p:spPr>
          <a:xfrm>
            <a:off x="4343400" y="4013200"/>
            <a:ext cx="44450" cy="635000"/>
          </a:xfrm>
          <a:prstGeom prst="rect">
            <a:avLst/>
          </a:prstGeom>
          <a:solidFill>
            <a:srgbClr val="4C6870"/>
          </a:solidFill>
          <a:ln>
            <a:noFill/>
          </a:ln>
        </p:spPr>
        <p:txBody>
          <a:bodyPr/>
          <a:p/>
        </p:txBody>
      </p:sp>
      <p:sp>
        <p:nvSpPr>
          <p:cNvPr id="369" name="矩形 368"/>
          <p:cNvSpPr/>
          <p:nvPr/>
        </p:nvSpPr>
        <p:spPr>
          <a:xfrm>
            <a:off x="4267200" y="48260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70" name="矩形 369"/>
          <p:cNvSpPr/>
          <p:nvPr/>
        </p:nvSpPr>
        <p:spPr>
          <a:xfrm>
            <a:off x="4343400" y="4927600"/>
            <a:ext cx="44450" cy="635000"/>
          </a:xfrm>
          <a:prstGeom prst="rect">
            <a:avLst/>
          </a:prstGeom>
          <a:solidFill>
            <a:srgbClr val="4C6870"/>
          </a:solidFill>
          <a:ln>
            <a:noFill/>
          </a:ln>
        </p:spPr>
        <p:txBody>
          <a:bodyPr/>
          <a:p/>
        </p:txBody>
      </p:sp>
      <p:sp>
        <p:nvSpPr>
          <p:cNvPr id="371" name="矩形 370"/>
          <p:cNvSpPr/>
          <p:nvPr/>
        </p:nvSpPr>
        <p:spPr>
          <a:xfrm>
            <a:off x="8128000" y="11684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72" name="矩形 371"/>
          <p:cNvSpPr/>
          <p:nvPr/>
        </p:nvSpPr>
        <p:spPr>
          <a:xfrm>
            <a:off x="8204200" y="1270000"/>
            <a:ext cx="44450" cy="635000"/>
          </a:xfrm>
          <a:prstGeom prst="rect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373" name="矩形 372"/>
          <p:cNvSpPr/>
          <p:nvPr/>
        </p:nvSpPr>
        <p:spPr>
          <a:xfrm>
            <a:off x="8128000" y="20828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74" name="矩形 373"/>
          <p:cNvSpPr/>
          <p:nvPr/>
        </p:nvSpPr>
        <p:spPr>
          <a:xfrm>
            <a:off x="8204200" y="2184400"/>
            <a:ext cx="44450" cy="635000"/>
          </a:xfrm>
          <a:prstGeom prst="rect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375" name="矩形 374"/>
          <p:cNvSpPr/>
          <p:nvPr/>
        </p:nvSpPr>
        <p:spPr>
          <a:xfrm>
            <a:off x="8128000" y="29972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76" name="矩形 375"/>
          <p:cNvSpPr/>
          <p:nvPr/>
        </p:nvSpPr>
        <p:spPr>
          <a:xfrm>
            <a:off x="8204200" y="3098800"/>
            <a:ext cx="44450" cy="635000"/>
          </a:xfrm>
          <a:prstGeom prst="rect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377" name="矩形 376"/>
          <p:cNvSpPr/>
          <p:nvPr/>
        </p:nvSpPr>
        <p:spPr>
          <a:xfrm>
            <a:off x="8128000" y="39116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78" name="矩形 377"/>
          <p:cNvSpPr/>
          <p:nvPr/>
        </p:nvSpPr>
        <p:spPr>
          <a:xfrm>
            <a:off x="8204200" y="4013200"/>
            <a:ext cx="44450" cy="635000"/>
          </a:xfrm>
          <a:prstGeom prst="rect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379" name="矩形 378"/>
          <p:cNvSpPr/>
          <p:nvPr/>
        </p:nvSpPr>
        <p:spPr>
          <a:xfrm>
            <a:off x="8128000" y="48260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3D6"/>
            </a:solidFill>
            <a:prstDash val="solid"/>
          </a:ln>
        </p:spPr>
        <p:txBody>
          <a:bodyPr/>
          <a:p/>
        </p:txBody>
      </p:sp>
      <p:sp>
        <p:nvSpPr>
          <p:cNvPr id="380" name="矩形 379"/>
          <p:cNvSpPr/>
          <p:nvPr/>
        </p:nvSpPr>
        <p:spPr>
          <a:xfrm>
            <a:off x="8204200" y="4927600"/>
            <a:ext cx="44450" cy="635000"/>
          </a:xfrm>
          <a:prstGeom prst="rect">
            <a:avLst/>
          </a:prstGeom>
          <a:solidFill>
            <a:srgbClr val="192338"/>
          </a:solidFill>
          <a:ln>
            <a:noFill/>
          </a:ln>
        </p:spPr>
        <p:txBody>
          <a:bodyPr/>
          <a:p/>
        </p:txBody>
      </p:sp>
      <p:sp>
        <p:nvSpPr>
          <p:cNvPr id="381" name="矩形 380"/>
          <p:cNvSpPr/>
          <p:nvPr/>
        </p:nvSpPr>
        <p:spPr>
          <a:xfrm>
            <a:off x="596900" y="12446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双机热备：RTO≤30s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2" name="矩形 381"/>
          <p:cNvSpPr/>
          <p:nvPr/>
        </p:nvSpPr>
        <p:spPr>
          <a:xfrm>
            <a:off x="596900" y="14224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整节点热备接管、Fencing 防脑裂、第三方仲裁；可用率 ≥99.5%——M4 实测无双机热备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3" name="矩形 382"/>
          <p:cNvSpPr/>
          <p:nvPr/>
        </p:nvSpPr>
        <p:spPr>
          <a:xfrm>
            <a:off x="596900" y="21590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车规级安全合规（Annex07b）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4" name="矩形 383"/>
          <p:cNvSpPr/>
          <p:nvPr/>
        </p:nvSpPr>
        <p:spPr>
          <a:xfrm>
            <a:off x="596900" y="23368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93 条对标、管理员 2FA、审计防篡改 ≥6 个月、TLS1.2+ 全链——车企供应链入场券，M4 无 MFA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5" name="矩形 384"/>
          <p:cNvSpPr/>
          <p:nvPr/>
        </p:nvSpPr>
        <p:spPr>
          <a:xfrm>
            <a:off x="596900" y="30734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脚本生态：工业协议 8 vs 2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6" name="矩形 385"/>
          <p:cNvSpPr/>
          <p:nvPr/>
        </p:nvSpPr>
        <p:spPr>
          <a:xfrm>
            <a:off x="596900" y="32512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S7/Modbus/OPC UA/Fins/Melsec/MQTT/Websocket/HTTP；猎鹰脚本管理 17 vs 1（M4）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7" name="矩形 386"/>
          <p:cNvSpPr/>
          <p:nvPr/>
        </p:nvSpPr>
        <p:spPr>
          <a:xfrm>
            <a:off x="596900" y="39878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独立在线脚本域（独有）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8" name="矩形 387"/>
          <p:cNvSpPr/>
          <p:nvPr/>
        </p:nvSpPr>
        <p:spPr>
          <a:xfrm>
            <a:off x="596900" y="41656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浏览器内 Python IDE、97/165 内置函数、热加载；实体×脚本联动——M4 无对应模块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9" name="矩形 388"/>
          <p:cNvSpPr/>
          <p:nvPr/>
        </p:nvSpPr>
        <p:spPr>
          <a:xfrm>
            <a:off x="596900" y="49022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IP 完全自主＋商用齐套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0" name="矩形 389"/>
          <p:cNvSpPr/>
          <p:nvPr/>
        </p:nvSpPr>
        <p:spPr>
          <a:xfrm>
            <a:off x="596900" y="50800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软授权＋项目包复制＋7 证齐套（软著/登记测试/SBOM…）；我们的平台是自己的，定价权自主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1" name="矩形 390"/>
          <p:cNvSpPr/>
          <p:nvPr/>
        </p:nvSpPr>
        <p:spPr>
          <a:xfrm>
            <a:off x="4457700" y="12446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大规模实证差距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2" name="矩形 391"/>
          <p:cNvSpPr/>
          <p:nvPr/>
        </p:nvSpPr>
        <p:spPr>
          <a:xfrm>
            <a:off x="4457700" y="14224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一期 20 台上线、二期 50 台终验（2026-11）vs M4 宣称 1000+ 项目、单车型 300+ 台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3" name="矩形 392"/>
          <p:cNvSpPr/>
          <p:nvPr/>
        </p:nvSpPr>
        <p:spPr>
          <a:xfrm>
            <a:off x="4457700" y="21590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工程成熟度爬坡中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4" name="矩形 393"/>
          <p:cNvSpPr/>
          <p:nvPr/>
        </p:nvSpPr>
        <p:spPr>
          <a:xfrm>
            <a:off x="4457700" y="23368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2026-07 复评平均成熟度 34.2%；研发缺口约 32 人周（前端＋脚本），设砍单触发兜底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5" name="矩形 394"/>
          <p:cNvSpPr/>
          <p:nvPr/>
        </p:nvSpPr>
        <p:spPr>
          <a:xfrm>
            <a:off x="4457700" y="30734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生态与认知度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6" name="矩形 395"/>
          <p:cNvSpPr/>
          <p:nvPr/>
        </p:nvSpPr>
        <p:spPr>
          <a:xfrm>
            <a:off x="4457700" y="32512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地图适配 4 品牌起步（仙工/华睿/科聪/海康）；无硬件收入输血；集成商熟悉仙工 SRC 体系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7" name="矩形 396"/>
          <p:cNvSpPr/>
          <p:nvPr/>
        </p:nvSpPr>
        <p:spPr>
          <a:xfrm>
            <a:off x="4457700" y="39878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能力纵深仍在补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8" name="矩形 397"/>
          <p:cNvSpPr/>
          <p:nvPr/>
        </p:nvSpPr>
        <p:spPr>
          <a:xfrm>
            <a:off x="4457700" y="41656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AI 助手成熟度约 40%；仿真优化方向 10%；双机热备复评时未落地（架构方案已冻结）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" name="矩形 398"/>
          <p:cNvSpPr/>
          <p:nvPr/>
        </p:nvSpPr>
        <p:spPr>
          <a:xfrm>
            <a:off x="4457700" y="49022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边界与口径风险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0" name="矩形 399"/>
          <p:cNvSpPr/>
          <p:nvPr/>
        </p:nvSpPr>
        <p:spPr>
          <a:xfrm>
            <a:off x="4457700" y="50800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WMS 明确不做（以开放 API 对接客户 WMS/EWM/MES）；3 类验收口径冲突待冻结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1" name="矩形 400"/>
          <p:cNvSpPr/>
          <p:nvPr/>
        </p:nvSpPr>
        <p:spPr>
          <a:xfrm>
            <a:off x="8318500" y="12446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vs 封闭生态（海康/极智嘉/快仓）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2" name="矩形 401"/>
          <p:cNvSpPr/>
          <p:nvPr/>
        </p:nvSpPr>
        <p:spPr>
          <a:xfrm>
            <a:off x="8318500" y="14224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不比规模军备：多品牌中立调度（VDA5050 v2/v3＋私有协议）＋平台自主配置＋车规合规——对方结构性给不了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3" name="矩形 402"/>
          <p:cNvSpPr/>
          <p:nvPr/>
        </p:nvSpPr>
        <p:spPr>
          <a:xfrm>
            <a:off x="8318500" y="21590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vs 国际 FMS（MiR/Omron/KUKA）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4" name="矩形 403"/>
          <p:cNvSpPr/>
          <p:nvPr/>
        </p:nvSpPr>
        <p:spPr>
          <a:xfrm>
            <a:off x="8318500" y="23368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本土工业协议栈＋中英德三语＋定制响应＋总成本优势；外资全球标箱中品牌背书弱于对方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5" name="矩形 404"/>
          <p:cNvSpPr/>
          <p:nvPr/>
        </p:nvSpPr>
        <p:spPr>
          <a:xfrm>
            <a:off x="8318500" y="30734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vs 仙工 M4：同代＋局部领先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6" name="矩形 405"/>
          <p:cNvSpPr/>
          <p:nvPr/>
        </p:nvSpPr>
        <p:spPr>
          <a:xfrm>
            <a:off x="8318500" y="32512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139 功能点元素级对标还原（约 2592 条批注）降低迁移成本；实体引擎机制对齐、脚本域领先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7" name="矩形 406"/>
          <p:cNvSpPr/>
          <p:nvPr/>
        </p:nvSpPr>
        <p:spPr>
          <a:xfrm>
            <a:off x="8318500" y="39878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补课路径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8" name="矩形 407"/>
          <p:cNvSpPr/>
          <p:nvPr/>
        </p:nvSpPr>
        <p:spPr>
          <a:xfrm>
            <a:off x="8318500" y="41656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终验后集团内首批复制场景立项，以实测数据刷新报告；项目包复制积累“规模实证”案例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9" name="矩形 408"/>
          <p:cNvSpPr/>
          <p:nvPr/>
        </p:nvSpPr>
        <p:spPr>
          <a:xfrm>
            <a:off x="8318500" y="4902200"/>
            <a:ext cx="3365500" cy="1651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9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SWOT 提要</a:t>
            </a:r>
            <a:endParaRPr lang="zh-CN" sz="9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0" name="矩形 409"/>
          <p:cNvSpPr/>
          <p:nvPr/>
        </p:nvSpPr>
        <p:spPr>
          <a:xfrm>
            <a:off x="8318500" y="5080000"/>
            <a:ext cx="3365500" cy="533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S 开放架构·合规·IP 自主 ｜ W 规模实证·成熟度爬坡 ｜ O 多品牌整合需求·集团复制 ｜ T M4 生态惯性·价格战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1" name="矩形 410"/>
          <p:cNvSpPr/>
          <p:nvPr/>
        </p:nvSpPr>
        <p:spPr>
          <a:xfrm>
            <a:off x="406400" y="5816600"/>
            <a:ext cx="11379200" cy="533400"/>
          </a:xfrm>
          <a:prstGeom prst="rect">
            <a:avLst/>
          </a:prstGeom>
          <a:solidFill>
            <a:srgbClr val="E6F2F0"/>
          </a:solidFill>
          <a:ln w="9525">
            <a:solidFill>
              <a:srgbClr val="99D1CD"/>
            </a:solidFill>
            <a:prstDash val="solid"/>
          </a:ln>
        </p:spPr>
        <p:txBody>
          <a:bodyPr/>
          <a:p/>
        </p:txBody>
      </p:sp>
      <p:sp>
        <p:nvSpPr>
          <p:cNvPr id="412" name="矩形 411"/>
          <p:cNvSpPr/>
          <p:nvPr/>
        </p:nvSpPr>
        <p:spPr>
          <a:xfrm>
            <a:off x="558800" y="5880100"/>
            <a:ext cx="11074400" cy="1905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1000" b="1">
                <a:solidFill>
                  <a:srgbClr val="192338"/>
                </a:solidFill>
                <a:latin typeface="微软雅黑" panose="020B0503020204020204" charset="-122"/>
                <a:ea typeface="微软雅黑" panose="020B0503020204020204" charset="-122"/>
              </a:rPr>
              <a:t>竞争策略：不与封闭生态比“规模军备”——以 多品牌中立调度 ＋ 平台自主配置 ＋ 车规级合规 三张牌，打封闭生态结构性给不了的价值</a:t>
            </a:r>
            <a:endParaRPr lang="zh-CN" sz="1000" b="1">
              <a:solidFill>
                <a:srgbClr val="1923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3" name="矩形 412"/>
          <p:cNvSpPr/>
          <p:nvPr/>
        </p:nvSpPr>
        <p:spPr>
          <a:xfrm>
            <a:off x="558800" y="6108700"/>
            <a:ext cx="11074400" cy="152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rPr>
              <a:t>对 M4：机制同代＋局部领先（139 功能点对标、五项结构性超越）；规模与生态差距以集团内复制＋项目包交付补课</a:t>
            </a:r>
            <a:endParaRPr lang="zh-CN" sz="800">
              <a:solidFill>
                <a:srgbClr val="53535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4" name="矩形 413"/>
          <p:cNvSpPr/>
          <p:nvPr/>
        </p:nvSpPr>
        <p:spPr>
          <a:xfrm>
            <a:off x="10706100" y="6553200"/>
            <a:ext cx="723900" cy="127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The Group TEXT" panose="00000500000000000000"/>
                <a:ea typeface="The Group TEXT" panose="00000500000000000000"/>
              </a:rPr>
              <a:t>2026/10/14</a:t>
            </a:r>
            <a:endParaRPr lang="zh-CN" sz="800">
              <a:solidFill>
                <a:srgbClr val="535353"/>
              </a:solidFill>
              <a:latin typeface="The Group TEXT" panose="00000500000000000000"/>
              <a:ea typeface="The Group TEXT" panose="00000500000000000000"/>
            </a:endParaRPr>
          </a:p>
        </p:txBody>
      </p:sp>
      <p:sp>
        <p:nvSpPr>
          <p:cNvPr id="415" name="矩形 414"/>
          <p:cNvSpPr/>
          <p:nvPr/>
        </p:nvSpPr>
        <p:spPr>
          <a:xfrm>
            <a:off x="11430000" y="6553200"/>
            <a:ext cx="355600" cy="127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r>
              <a:rPr lang="zh-CN" sz="800">
                <a:solidFill>
                  <a:srgbClr val="535353"/>
                </a:solidFill>
                <a:latin typeface="The Group TEXT" panose="00000500000000000000"/>
                <a:ea typeface="The Group TEXT" panose="00000500000000000000"/>
              </a:rPr>
              <a:t>4</a:t>
            </a:r>
            <a:endParaRPr lang="zh-CN" sz="800">
              <a:solidFill>
                <a:srgbClr val="535353"/>
              </a:solidFill>
              <a:latin typeface="The Group TEXT" panose="00000500000000000000"/>
              <a:ea typeface="The Group TEXT" panose="0000050000000000000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2674</Words>
  <Application>WPS 演示</Application>
  <PresentationFormat>宽屏</PresentationFormat>
  <Paragraphs>252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The Group TEXT</vt:lpstr>
      <vt:lpstr>Segoe Print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周鹏程</cp:lastModifiedBy>
  <cp:revision>157</cp:revision>
  <dcterms:created xsi:type="dcterms:W3CDTF">2019-06-19T02:08:00Z</dcterms:created>
  <dcterms:modified xsi:type="dcterms:W3CDTF">2026-10-15T02:38:38Z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F511DA3295F04A469EAF76E9E0BDB2E1_11</vt:lpwstr>
  </property>
</Properties>
</file>